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handoutMasterIdLst>
    <p:handoutMasterId r:id="rId26"/>
  </p:handoutMasterIdLst>
  <p:sldIdLst>
    <p:sldId id="256" r:id="rId3"/>
    <p:sldId id="282" r:id="rId4"/>
    <p:sldId id="263" r:id="rId5"/>
    <p:sldId id="281" r:id="rId6"/>
    <p:sldId id="262" r:id="rId7"/>
    <p:sldId id="265" r:id="rId8"/>
    <p:sldId id="267" r:id="rId9"/>
    <p:sldId id="268" r:id="rId10"/>
    <p:sldId id="269" r:id="rId11"/>
    <p:sldId id="270" r:id="rId12"/>
    <p:sldId id="271" r:id="rId13"/>
    <p:sldId id="283" r:id="rId14"/>
    <p:sldId id="272" r:id="rId15"/>
    <p:sldId id="274" r:id="rId16"/>
    <p:sldId id="275" r:id="rId17"/>
    <p:sldId id="276" r:id="rId18"/>
    <p:sldId id="277" r:id="rId19"/>
    <p:sldId id="278" r:id="rId20"/>
    <p:sldId id="285" r:id="rId21"/>
    <p:sldId id="280" r:id="rId22"/>
    <p:sldId id="260" r:id="rId23"/>
    <p:sldId id="286" r:id="rId24"/>
    <p:sldId id="28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765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C3745-0280-44C3-A16E-55D06BA6B7CF}" type="datetimeFigureOut">
              <a:rPr lang="en-US" smtClean="0"/>
              <a:pPr/>
              <a:t>2/27/2013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F2B1A-A401-485C-B716-8E56FF279C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0" hasCustomPrompt="1"/>
          </p:nvPr>
        </p:nvSpPr>
        <p:spPr>
          <a:xfrm>
            <a:off x="0" y="5181600"/>
            <a:ext cx="9144000" cy="1066800"/>
          </a:xfrm>
          <a:prstGeom prst="rect">
            <a:avLst/>
          </a:prstGeom>
        </p:spPr>
        <p:txBody>
          <a:bodyPr/>
          <a:lstStyle>
            <a:lvl1pPr algn="ctr">
              <a:buNone/>
              <a:defRPr sz="4000" b="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of Webinar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 32</a:t>
            </a:r>
          </a:p>
          <a:p>
            <a:pPr lvl="1"/>
            <a:r>
              <a:rPr lang="en-US" dirty="0" smtClean="0"/>
              <a:t>Second level 28</a:t>
            </a:r>
          </a:p>
          <a:p>
            <a:pPr lvl="2"/>
            <a:r>
              <a:rPr lang="en-US" dirty="0" smtClean="0"/>
              <a:t>Third level 24</a:t>
            </a:r>
          </a:p>
          <a:p>
            <a:pPr lvl="3"/>
            <a:r>
              <a:rPr lang="en-US" dirty="0" smtClean="0"/>
              <a:t>Fourth level 20</a:t>
            </a:r>
          </a:p>
          <a:p>
            <a:pPr lvl="4"/>
            <a:r>
              <a:rPr lang="en-US" dirty="0" smtClean="0"/>
              <a:t>Fifth level 20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9"/>
          <p:cNvSpPr txBox="1">
            <a:spLocks/>
          </p:cNvSpPr>
          <p:nvPr userDrawn="1"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9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-32" y="142852"/>
            <a:ext cx="5429288" cy="707886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Thank you !</a:t>
            </a:r>
            <a:endParaRPr lang="he-IL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D:\גיבוי כונן S\Reuven Mozes_Support\From Riki\globe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 userDrawn="1"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 userDrawn="1"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1250"/>
            <a:ext cx="9144000" cy="5773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9"/>
          <p:cNvSpPr txBox="1">
            <a:spLocks/>
          </p:cNvSpPr>
          <p:nvPr userDrawn="1"/>
        </p:nvSpPr>
        <p:spPr bwMode="auto">
          <a:xfrm>
            <a:off x="0" y="5143512"/>
            <a:ext cx="9144032" cy="1142984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8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63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Arial 32</a:t>
            </a:r>
          </a:p>
          <a:p>
            <a:pPr lvl="1"/>
            <a:r>
              <a:rPr lang="en-US" dirty="0" smtClean="0"/>
              <a:t>Second level 28</a:t>
            </a:r>
          </a:p>
          <a:p>
            <a:pPr lvl="2"/>
            <a:r>
              <a:rPr lang="en-US" dirty="0" smtClean="0"/>
              <a:t>Third level 24</a:t>
            </a:r>
          </a:p>
          <a:p>
            <a:pPr lvl="3"/>
            <a:r>
              <a:rPr lang="en-US" dirty="0" smtClean="0"/>
              <a:t>Fourth level 20</a:t>
            </a:r>
          </a:p>
          <a:p>
            <a:pPr lvl="4"/>
            <a:r>
              <a:rPr lang="en-US" dirty="0" smtClean="0"/>
              <a:t>Fifth level 20</a:t>
            </a:r>
            <a:endParaRPr lang="en-US" dirty="0"/>
          </a:p>
        </p:txBody>
      </p:sp>
      <p:sp>
        <p:nvSpPr>
          <p:cNvPr id="16" name="Content Placeholder 9"/>
          <p:cNvSpPr txBox="1">
            <a:spLocks/>
          </p:cNvSpPr>
          <p:nvPr userDrawn="1"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17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D:\גיבוי כונן S\Reuven Mozes_Support\From Riki\globe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19"/>
          <p:cNvSpPr/>
          <p:nvPr userDrawn="1"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/>
          <p:nvPr userDrawn="1"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Title of Slide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2" r:id="rId3"/>
  </p:sldLayoutIdLst>
  <p:timing>
    <p:tnLst>
      <p:par>
        <p:cTn id="1" dur="indefinite" restart="never" nodeType="tmRoot"/>
      </p:par>
    </p:tnLst>
  </p:timing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PID/Also%20called%20Closed-Loop%20Control%20(CLC).','Times%20New%20Roman,8" TargetMode="External"/><Relationship Id="rId2" Type="http://schemas.openxmlformats.org/officeDocument/2006/relationships/hyperlink" Target="PID/Proportional-Integral-Derivative','Times%20New%20Roman,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 txBox="1">
            <a:spLocks/>
          </p:cNvSpPr>
          <p:nvPr/>
        </p:nvSpPr>
        <p:spPr bwMode="auto">
          <a:xfrm>
            <a:off x="0" y="5143512"/>
            <a:ext cx="9144032" cy="1142984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5" name="Picture 2" descr="H:\LAPTOP\Last assignment\Logos\b_logo_n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63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גיבוי כונן S\Reuven Mozes_Support\From Riki\glo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501955"/>
            <a:ext cx="5029200" cy="4424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Content Placeholder 1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PID and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Autotuning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8" name="AutoShape 22"/>
          <p:cNvSpPr>
            <a:spLocks noChangeArrowheads="1"/>
          </p:cNvSpPr>
          <p:nvPr/>
        </p:nvSpPr>
        <p:spPr bwMode="auto">
          <a:xfrm>
            <a:off x="1905000" y="1905000"/>
            <a:ext cx="6019800" cy="4800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291" name="Rectangle 19"/>
          <p:cNvSpPr>
            <a:spLocks noChangeArrowheads="1"/>
          </p:cNvSpPr>
          <p:nvPr/>
        </p:nvSpPr>
        <p:spPr bwMode="auto">
          <a:xfrm>
            <a:off x="0" y="149910"/>
            <a:ext cx="30548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Integral action </a:t>
            </a:r>
          </a:p>
        </p:txBody>
      </p:sp>
      <p:sp>
        <p:nvSpPr>
          <p:cNvPr id="12292" name="Rectangle 20"/>
          <p:cNvSpPr>
            <a:spLocks noChangeArrowheads="1"/>
          </p:cNvSpPr>
          <p:nvPr/>
        </p:nvSpPr>
        <p:spPr bwMode="auto">
          <a:xfrm>
            <a:off x="1322388" y="1062464"/>
            <a:ext cx="481118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dirty="0"/>
              <a:t>CV = CV(P) + CV(I)</a:t>
            </a:r>
          </a:p>
          <a:p>
            <a:r>
              <a:rPr lang="en-US" sz="2400" dirty="0" smtClean="0"/>
              <a:t>On </a:t>
            </a:r>
            <a:r>
              <a:rPr lang="en-US" sz="2400" dirty="0"/>
              <a:t>set point – CV(P) = 0 </a:t>
            </a:r>
            <a:r>
              <a:rPr lang="en-US" sz="2400" dirty="0">
                <a:sym typeface="Wingdings" pitchFamily="2" charset="2"/>
              </a:rPr>
              <a:t></a:t>
            </a:r>
            <a:r>
              <a:rPr lang="en-US" sz="2400" dirty="0"/>
              <a:t> CV = CV(I)</a:t>
            </a:r>
          </a:p>
        </p:txBody>
      </p:sp>
      <p:pic>
        <p:nvPicPr>
          <p:cNvPr id="12293" name="Picture 21" descr="PI 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057400"/>
            <a:ext cx="48196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6019800" y="3276600"/>
            <a:ext cx="2286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19800" y="4648200"/>
            <a:ext cx="2286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5" name="AutoShape 15"/>
          <p:cNvSpPr>
            <a:spLocks noChangeArrowheads="1"/>
          </p:cNvSpPr>
          <p:nvPr/>
        </p:nvSpPr>
        <p:spPr bwMode="auto">
          <a:xfrm>
            <a:off x="2133600" y="2590800"/>
            <a:ext cx="5562600" cy="40100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3315" name="Rectangle 12"/>
          <p:cNvSpPr>
            <a:spLocks noChangeArrowheads="1"/>
          </p:cNvSpPr>
          <p:nvPr/>
        </p:nvSpPr>
        <p:spPr bwMode="auto">
          <a:xfrm>
            <a:off x="0" y="149910"/>
            <a:ext cx="35420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Derivative action </a:t>
            </a:r>
          </a:p>
        </p:txBody>
      </p:sp>
      <p:sp>
        <p:nvSpPr>
          <p:cNvPr id="13316" name="Rectangle 13"/>
          <p:cNvSpPr>
            <a:spLocks noChangeArrowheads="1"/>
          </p:cNvSpPr>
          <p:nvPr/>
        </p:nvSpPr>
        <p:spPr bwMode="auto">
          <a:xfrm>
            <a:off x="685800" y="838200"/>
            <a:ext cx="69024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400" dirty="0" smtClean="0"/>
              <a:t>Derivative action compensates for the Integral actions Shortcomings.</a:t>
            </a:r>
          </a:p>
          <a:p>
            <a:endParaRPr lang="en-US" sz="2400" dirty="0" smtClean="0"/>
          </a:p>
          <a:p>
            <a:r>
              <a:rPr lang="en-US" sz="2400" dirty="0" smtClean="0"/>
              <a:t>Derivative </a:t>
            </a:r>
            <a:r>
              <a:rPr lang="en-US" sz="2400" dirty="0"/>
              <a:t>action responds to the rate and direction of change in the Error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3317" name="Picture 14" descr="PID 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392704"/>
            <a:ext cx="5410200" cy="446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3"/>
          <p:cNvSpPr>
            <a:spLocks noChangeArrowheads="1"/>
          </p:cNvSpPr>
          <p:nvPr/>
        </p:nvSpPr>
        <p:spPr bwMode="auto">
          <a:xfrm>
            <a:off x="762000" y="1219200"/>
            <a:ext cx="7391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/>
            <a:r>
              <a:rPr lang="en-US" sz="2400" dirty="0"/>
              <a:t>Proportional </a:t>
            </a:r>
            <a:r>
              <a:rPr lang="en-US" sz="2400" dirty="0" smtClean="0"/>
              <a:t>control is responsible for the majority.</a:t>
            </a:r>
            <a:endParaRPr lang="en-US" sz="2400" dirty="0"/>
          </a:p>
          <a:p>
            <a:pPr indent="457200"/>
            <a:endParaRPr lang="en-US" sz="2400" dirty="0" smtClean="0"/>
          </a:p>
          <a:p>
            <a:pPr indent="457200"/>
            <a:r>
              <a:rPr lang="en-US" sz="2400" dirty="0" smtClean="0"/>
              <a:t>The </a:t>
            </a:r>
            <a:r>
              <a:rPr lang="en-US" sz="2400" dirty="0"/>
              <a:t>control can be:</a:t>
            </a:r>
          </a:p>
          <a:p>
            <a:pPr indent="457200"/>
            <a:endParaRPr lang="en-US" sz="2400" dirty="0"/>
          </a:p>
          <a:p>
            <a:pPr indent="457200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P control only</a:t>
            </a:r>
          </a:p>
          <a:p>
            <a:pPr indent="457200" rtl="0">
              <a:buClr>
                <a:srgbClr val="006600"/>
              </a:buClr>
              <a:buFont typeface="Wingdings" pitchFamily="2" charset="2"/>
              <a:buNone/>
            </a:pPr>
            <a:endParaRPr lang="en-US" sz="2400" dirty="0"/>
          </a:p>
          <a:p>
            <a:pPr indent="457200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PI control</a:t>
            </a:r>
          </a:p>
          <a:p>
            <a:pPr indent="457200" rtl="0">
              <a:buClr>
                <a:srgbClr val="006600"/>
              </a:buClr>
              <a:buFont typeface="Wingdings" pitchFamily="2" charset="2"/>
              <a:buChar char="§"/>
            </a:pPr>
            <a:endParaRPr lang="en-US" sz="2400" dirty="0"/>
          </a:p>
          <a:p>
            <a:pPr indent="457200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PD control</a:t>
            </a:r>
          </a:p>
          <a:p>
            <a:pPr indent="457200" rtl="0">
              <a:buClr>
                <a:srgbClr val="006600"/>
              </a:buClr>
              <a:buFont typeface="Wingdings" pitchFamily="2" charset="2"/>
              <a:buChar char="§"/>
            </a:pPr>
            <a:endParaRPr lang="en-US" sz="2400" dirty="0"/>
          </a:p>
          <a:p>
            <a:pPr indent="457200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Full PID control</a:t>
            </a:r>
          </a:p>
        </p:txBody>
      </p:sp>
      <p:sp>
        <p:nvSpPr>
          <p:cNvPr id="8195" name="Rectangle 25"/>
          <p:cNvSpPr>
            <a:spLocks noChangeArrowheads="1"/>
          </p:cNvSpPr>
          <p:nvPr/>
        </p:nvSpPr>
        <p:spPr bwMode="auto">
          <a:xfrm>
            <a:off x="0" y="149910"/>
            <a:ext cx="32202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Options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>
            <a:off x="4876800" y="3609975"/>
            <a:ext cx="4038600" cy="28670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2286000" y="3276600"/>
            <a:ext cx="5791200" cy="304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0" y="149910"/>
            <a:ext cx="41703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PID control in Vision 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609600" y="958335"/>
            <a:ext cx="799941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PID performed with Function block.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Many independent </a:t>
            </a:r>
            <a:r>
              <a:rPr lang="en-US" sz="2400" dirty="0" smtClean="0"/>
              <a:t>PID loops can be controlled simultaneously</a:t>
            </a:r>
            <a:r>
              <a:rPr lang="en-US" i="1" dirty="0" smtClean="0"/>
              <a:t>.</a:t>
            </a:r>
            <a:endParaRPr lang="en-US" sz="24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Enhanced series- 24 loops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Standard series- 12 loops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M91/Jazz- 4 loops</a:t>
            </a:r>
          </a:p>
          <a:p>
            <a:pPr rtl="0" eaLnBrk="0" hangingPunct="0"/>
            <a:endParaRPr lang="en-US" dirty="0"/>
          </a:p>
        </p:txBody>
      </p:sp>
      <p:pic>
        <p:nvPicPr>
          <p:cNvPr id="14341" name="Picture 8" descr="V570-Humidity-Graph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3376613"/>
            <a:ext cx="3810000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AutoShape 9"/>
          <p:cNvSpPr>
            <a:spLocks noChangeArrowheads="1"/>
          </p:cNvSpPr>
          <p:nvPr/>
        </p:nvSpPr>
        <p:spPr bwMode="auto">
          <a:xfrm>
            <a:off x="1600200" y="3048000"/>
            <a:ext cx="6248400" cy="3048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296988" y="1066800"/>
            <a:ext cx="70850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400"/>
              <a:t>Configurating FB PID:</a:t>
            </a:r>
          </a:p>
          <a:p>
            <a:pPr lvl="1"/>
            <a:r>
              <a:rPr lang="en-US" sz="2400"/>
              <a:t>With one scan condition (mostly Power up SB2)</a:t>
            </a:r>
          </a:p>
          <a:p>
            <a:r>
              <a:rPr lang="en-US" sz="2400"/>
              <a:t>On subroutine, which is always scanned (recommended Main routine!) </a:t>
            </a:r>
          </a:p>
        </p:txBody>
      </p:sp>
      <p:pic>
        <p:nvPicPr>
          <p:cNvPr id="16388" name="Picture 6" descr="PID configur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505200"/>
            <a:ext cx="560546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0" y="134035"/>
            <a:ext cx="41703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PID control in Vision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838200" y="1752600"/>
            <a:ext cx="8077200" cy="4572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134035"/>
            <a:ext cx="32442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PID parameters </a:t>
            </a: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335088" y="1066800"/>
            <a:ext cx="4379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en-US" sz="2400"/>
              <a:t>Let's open configuration block: </a:t>
            </a:r>
          </a:p>
        </p:txBody>
      </p:sp>
      <p:pic>
        <p:nvPicPr>
          <p:cNvPr id="17413" name="Picture 6" descr="PID paramet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057400"/>
            <a:ext cx="70866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685800" y="3505200"/>
            <a:ext cx="8077200" cy="2514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0" y="134035"/>
            <a:ext cx="33057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Autotune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0" y="1528378"/>
            <a:ext cx="8839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/>
            <a:r>
              <a:rPr lang="en-US" sz="2400" dirty="0"/>
              <a:t>Each system has its </a:t>
            </a:r>
            <a:r>
              <a:rPr lang="en-US" sz="2400" dirty="0" smtClean="0"/>
              <a:t>own ideal </a:t>
            </a:r>
            <a:r>
              <a:rPr lang="en-US" sz="2400" dirty="0"/>
              <a:t>set of P, I, </a:t>
            </a:r>
            <a:r>
              <a:rPr lang="en-US" sz="2400" dirty="0" smtClean="0"/>
              <a:t>D </a:t>
            </a:r>
            <a:r>
              <a:rPr lang="en-US" sz="2400" dirty="0" smtClean="0"/>
              <a:t>values</a:t>
            </a:r>
            <a:r>
              <a:rPr lang="en-US" sz="2400" dirty="0"/>
              <a:t>.</a:t>
            </a:r>
          </a:p>
          <a:p>
            <a:pPr indent="457200"/>
            <a:r>
              <a:rPr lang="en-US" sz="2400" dirty="0"/>
              <a:t>Finding "manually" these parameters needs experience and time.</a:t>
            </a:r>
          </a:p>
          <a:p>
            <a:pPr indent="457200"/>
            <a:r>
              <a:rPr lang="en-US" sz="2400" dirty="0" err="1"/>
              <a:t>Autotune</a:t>
            </a:r>
            <a:r>
              <a:rPr lang="en-US" sz="2400" dirty="0"/>
              <a:t> learns the system and calculates the optimal </a:t>
            </a:r>
            <a:r>
              <a:rPr lang="en-US" sz="2400" dirty="0" smtClean="0"/>
              <a:t>	parameters </a:t>
            </a:r>
            <a:r>
              <a:rPr lang="en-US" sz="2400" dirty="0"/>
              <a:t>for it.</a:t>
            </a:r>
          </a:p>
        </p:txBody>
      </p:sp>
      <p:pic>
        <p:nvPicPr>
          <p:cNvPr id="18437" name="Picture 6" descr="Autotune lad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3962400"/>
            <a:ext cx="7391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685800" y="3505200"/>
            <a:ext cx="8077200" cy="2514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134035"/>
            <a:ext cx="50703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Autotune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works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0" y="1056154"/>
            <a:ext cx="8077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en-US" sz="2400" dirty="0" err="1"/>
              <a:t>Autotune</a:t>
            </a:r>
            <a:r>
              <a:rPr lang="en-US" sz="2400" dirty="0"/>
              <a:t> runs ON-Off cycles</a:t>
            </a:r>
          </a:p>
          <a:p>
            <a:pPr indent="457200"/>
            <a:r>
              <a:rPr lang="en-US" sz="2400" dirty="0"/>
              <a:t>	According to the "wave" of overshoot, the base PID </a:t>
            </a:r>
            <a:r>
              <a:rPr lang="en-US" sz="2400" dirty="0" smtClean="0"/>
              <a:t>	parameters </a:t>
            </a:r>
            <a:r>
              <a:rPr lang="en-US" sz="2400" dirty="0"/>
              <a:t>are calculated .</a:t>
            </a:r>
          </a:p>
          <a:p>
            <a:pPr indent="457200"/>
            <a:r>
              <a:rPr lang="en-US" sz="2400" dirty="0"/>
              <a:t>Number of cycles 1 ~ 3 is set in </a:t>
            </a:r>
            <a:r>
              <a:rPr lang="en-US" sz="2400" dirty="0" err="1"/>
              <a:t>Autotune</a:t>
            </a:r>
            <a:r>
              <a:rPr lang="en-US" sz="2400" dirty="0"/>
              <a:t> module.</a:t>
            </a:r>
          </a:p>
          <a:p>
            <a:pPr indent="457200"/>
            <a:r>
              <a:rPr lang="en-US" sz="2400" dirty="0"/>
              <a:t>More cycles – more precise result, but longer process.</a:t>
            </a:r>
          </a:p>
        </p:txBody>
      </p:sp>
      <p:pic>
        <p:nvPicPr>
          <p:cNvPr id="19461" name="Picture 6" descr="Autotune lad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35400"/>
            <a:ext cx="79248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533400" y="990600"/>
            <a:ext cx="8382000" cy="5867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20483" name="Picture 5" descr="Autotu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467600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0" y="134035"/>
            <a:ext cx="21117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Autotune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4572000" y="3581400"/>
            <a:ext cx="3733800" cy="2438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134035"/>
            <a:ext cx="31021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Manual tuning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990600" y="1140768"/>
            <a:ext cx="70908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anchor="ctr">
            <a:spAutoFit/>
          </a:bodyPr>
          <a:lstStyle/>
          <a:p>
            <a:r>
              <a:rPr lang="en-US" sz="2400" dirty="0" smtClean="0"/>
              <a:t>Examples of systems that may need manual tuning…</a:t>
            </a:r>
            <a:endParaRPr lang="en-US" dirty="0"/>
          </a:p>
        </p:txBody>
      </p:sp>
      <p:sp>
        <p:nvSpPr>
          <p:cNvPr id="15365" name="Rectangle 13"/>
          <p:cNvSpPr>
            <a:spLocks noChangeArrowheads="1"/>
          </p:cNvSpPr>
          <p:nvPr/>
        </p:nvSpPr>
        <p:spPr bwMode="auto">
          <a:xfrm>
            <a:off x="304800" y="1724025"/>
            <a:ext cx="8229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 </a:t>
            </a:r>
            <a:r>
              <a:rPr lang="en-US" sz="2400" dirty="0" smtClean="0"/>
              <a:t>Reach the set point as fast as possible</a:t>
            </a:r>
            <a:endParaRPr lang="en-US" sz="2400" dirty="0"/>
          </a:p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endParaRPr lang="en-US" sz="2400" dirty="0"/>
          </a:p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 </a:t>
            </a:r>
            <a:r>
              <a:rPr lang="en-US" sz="2400" dirty="0" smtClean="0"/>
              <a:t>Never overshoot the set point</a:t>
            </a:r>
            <a:endParaRPr lang="en-US" sz="2400" dirty="0"/>
          </a:p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endParaRPr lang="en-US" sz="2400" dirty="0"/>
          </a:p>
        </p:txBody>
      </p:sp>
      <p:sp>
        <p:nvSpPr>
          <p:cNvPr id="15366" name="Rectangle 15"/>
          <p:cNvSpPr>
            <a:spLocks noChangeArrowheads="1"/>
          </p:cNvSpPr>
          <p:nvPr/>
        </p:nvSpPr>
        <p:spPr bwMode="auto">
          <a:xfrm>
            <a:off x="304800" y="3155950"/>
            <a:ext cx="5257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 smtClean="0"/>
              <a:t>Extremely smooth curve</a:t>
            </a:r>
            <a:endParaRPr lang="en-US" sz="2400" dirty="0"/>
          </a:p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endParaRPr lang="en-US" sz="2400" dirty="0"/>
          </a:p>
          <a:p>
            <a:pPr marL="1071563" lvl="1" rtl="0"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 dirty="0"/>
              <a:t> </a:t>
            </a:r>
            <a:r>
              <a:rPr lang="en-US" sz="2400" dirty="0" smtClean="0"/>
              <a:t>Dynamic set point. </a:t>
            </a:r>
            <a:endParaRPr lang="en-US" sz="2400" dirty="0"/>
          </a:p>
        </p:txBody>
      </p:sp>
      <p:pic>
        <p:nvPicPr>
          <p:cNvPr id="15367" name="Picture 17" descr="V350-V570-left-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733800"/>
            <a:ext cx="2895600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systems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Room Heating</a:t>
            </a:r>
          </a:p>
          <a:p>
            <a:r>
              <a:rPr lang="en-US" dirty="0" smtClean="0"/>
              <a:t>Cruise Control</a:t>
            </a:r>
          </a:p>
          <a:p>
            <a:r>
              <a:rPr lang="en-US" dirty="0" smtClean="0"/>
              <a:t>Oven</a:t>
            </a:r>
          </a:p>
          <a:p>
            <a:r>
              <a:rPr lang="en-US" dirty="0" smtClean="0"/>
              <a:t>Piston on Load Cell</a:t>
            </a:r>
          </a:p>
          <a:p>
            <a:r>
              <a:rPr lang="en-US" dirty="0" smtClean="0"/>
              <a:t>Dampers controlling Air Flow</a:t>
            </a:r>
          </a:p>
          <a:p>
            <a:r>
              <a:rPr lang="en-US" dirty="0" smtClean="0"/>
              <a:t>HVAC</a:t>
            </a:r>
          </a:p>
          <a:p>
            <a:r>
              <a:rPr lang="en-US" dirty="0" smtClean="0"/>
              <a:t>Proportional Valve with </a:t>
            </a:r>
            <a:r>
              <a:rPr lang="en-US" dirty="0" err="1" smtClean="0"/>
              <a:t>flowmeter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533400" y="4038600"/>
            <a:ext cx="8382000" cy="2514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0" y="152400"/>
            <a:ext cx="22811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PID Server </a:t>
            </a: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295400" y="1051947"/>
            <a:ext cx="7010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rtl="0">
              <a:tabLst>
                <a:tab pos="914400" algn="l"/>
              </a:tabLst>
            </a:pPr>
            <a:r>
              <a:rPr lang="en-US" sz="2400" dirty="0"/>
              <a:t>PID server is ideal tool for understanding, learning and debug PID process!</a:t>
            </a:r>
          </a:p>
          <a:p>
            <a:pPr rtl="0">
              <a:tabLst>
                <a:tab pos="914400" algn="l"/>
              </a:tabLst>
            </a:pPr>
            <a:r>
              <a:rPr lang="en-US" sz="2400" dirty="0"/>
              <a:t>You can use it:</a:t>
            </a:r>
          </a:p>
          <a:p>
            <a:pPr rtl="0">
              <a:buClr>
                <a:srgbClr val="006600"/>
              </a:buClr>
              <a:buFont typeface="Wingdings" pitchFamily="2" charset="2"/>
              <a:buChar char="§"/>
              <a:tabLst>
                <a:tab pos="914400" algn="l"/>
              </a:tabLst>
            </a:pPr>
            <a:r>
              <a:rPr lang="en-US" sz="2400" dirty="0"/>
              <a:t> To view process.</a:t>
            </a:r>
          </a:p>
          <a:p>
            <a:pPr rtl="0">
              <a:buClr>
                <a:srgbClr val="006600"/>
              </a:buClr>
              <a:buFont typeface="Wingdings" pitchFamily="2" charset="2"/>
              <a:buChar char="§"/>
              <a:tabLst>
                <a:tab pos="914400" algn="l"/>
              </a:tabLst>
            </a:pPr>
            <a:r>
              <a:rPr lang="en-US" sz="2400" dirty="0"/>
              <a:t> To Log it.</a:t>
            </a:r>
          </a:p>
          <a:p>
            <a:pPr rtl="0">
              <a:buClr>
                <a:srgbClr val="006600"/>
              </a:buClr>
              <a:buFont typeface="Wingdings" pitchFamily="2" charset="2"/>
              <a:buChar char="§"/>
              <a:tabLst>
                <a:tab pos="914400" algn="l"/>
              </a:tabLst>
            </a:pPr>
            <a:r>
              <a:rPr lang="en-US" sz="2400" dirty="0"/>
              <a:t> To </a:t>
            </a:r>
            <a:r>
              <a:rPr lang="en-US" sz="2400" dirty="0" err="1" smtClean="0"/>
              <a:t>Autotune</a:t>
            </a:r>
            <a:endParaRPr lang="en-US" sz="2400" dirty="0"/>
          </a:p>
          <a:p>
            <a:pPr rtl="0">
              <a:tabLst>
                <a:tab pos="914400" algn="l"/>
              </a:tabLst>
            </a:pPr>
            <a:r>
              <a:rPr lang="en-US" sz="2400" dirty="0"/>
              <a:t>It's part of </a:t>
            </a:r>
            <a:r>
              <a:rPr lang="en-US" sz="2400" dirty="0" err="1"/>
              <a:t>VisiLogic</a:t>
            </a:r>
            <a:r>
              <a:rPr lang="en-US" sz="2400" dirty="0"/>
              <a:t> or independent tool.</a:t>
            </a:r>
          </a:p>
        </p:txBody>
      </p:sp>
      <p:pic>
        <p:nvPicPr>
          <p:cNvPr id="22533" name="Picture 8" descr="PID server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267200"/>
            <a:ext cx="25908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9" descr="PID Serve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343400"/>
            <a:ext cx="525780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Rectangle 10"/>
          <p:cNvSpPr>
            <a:spLocks noChangeArrowheads="1"/>
          </p:cNvSpPr>
          <p:nvPr/>
        </p:nvSpPr>
        <p:spPr bwMode="auto">
          <a:xfrm rot="880681">
            <a:off x="7086600" y="3048000"/>
            <a:ext cx="1447800" cy="838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>
                <a:solidFill>
                  <a:srgbClr val="CC3300"/>
                </a:solidFill>
              </a:rPr>
              <a:t>FREE</a:t>
            </a:r>
          </a:p>
          <a:p>
            <a:pPr algn="ctr"/>
            <a:r>
              <a:rPr lang="en-US">
                <a:solidFill>
                  <a:srgbClr val="CC3300"/>
                </a:solidFill>
              </a:rPr>
              <a:t>Of Charge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</a:t>
            </a:r>
            <a:r>
              <a:rPr lang="en-US" dirty="0" smtClean="0"/>
              <a:t>M</a:t>
            </a:r>
            <a:r>
              <a:rPr lang="en-US" dirty="0" smtClean="0"/>
              <a:t>anual </a:t>
            </a:r>
            <a:r>
              <a:rPr lang="en-US" dirty="0" smtClean="0"/>
              <a:t>T</a:t>
            </a:r>
            <a:r>
              <a:rPr lang="en-US" dirty="0" smtClean="0"/>
              <a:t>uning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More aggressive proportional control- Smaller proportional band</a:t>
            </a:r>
          </a:p>
          <a:p>
            <a:pPr>
              <a:buNone/>
            </a:pPr>
            <a:r>
              <a:rPr lang="en-US" dirty="0" smtClean="0"/>
              <a:t>More aggressive Integral action- Smaller Integral time.</a:t>
            </a:r>
          </a:p>
          <a:p>
            <a:pPr>
              <a:buNone/>
            </a:pPr>
            <a:r>
              <a:rPr lang="en-US" dirty="0" smtClean="0"/>
              <a:t>More aggressive derivative action- Larger Derivative time.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533400" y="3810000"/>
            <a:ext cx="8382000" cy="2514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164812"/>
            <a:ext cx="7086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FB PID – 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Advanced 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 </a:t>
            </a:r>
          </a:p>
        </p:txBody>
      </p:sp>
      <p:pic>
        <p:nvPicPr>
          <p:cNvPr id="21508" name="Picture 5" descr="PID - advanced func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114800"/>
            <a:ext cx="77724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1295400" y="1143000"/>
            <a:ext cx="5410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rtl="0">
              <a:spcBef>
                <a:spcPct val="50000"/>
              </a:spcBef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/>
              <a:t>Pause Integral and Derivative action</a:t>
            </a:r>
          </a:p>
          <a:p>
            <a:pPr marL="273050" indent="-273050" rtl="0">
              <a:spcBef>
                <a:spcPct val="50000"/>
              </a:spcBef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/>
              <a:t>Read &amp; Force integral Error</a:t>
            </a:r>
          </a:p>
          <a:p>
            <a:pPr marL="273050" indent="-273050" rtl="0">
              <a:spcBef>
                <a:spcPct val="50000"/>
              </a:spcBef>
              <a:buClr>
                <a:srgbClr val="006600"/>
              </a:buClr>
              <a:buFont typeface="Wingdings" pitchFamily="2" charset="2"/>
              <a:buChar char="§"/>
            </a:pPr>
            <a:r>
              <a:rPr lang="en-US" sz="2400"/>
              <a:t>Read Control components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5" name="AutoShape 21"/>
          <p:cNvSpPr>
            <a:spLocks noChangeArrowheads="1"/>
          </p:cNvSpPr>
          <p:nvPr/>
        </p:nvSpPr>
        <p:spPr bwMode="auto">
          <a:xfrm>
            <a:off x="609600" y="3733800"/>
            <a:ext cx="7848600" cy="28670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3" name="Rectangle 18"/>
          <p:cNvSpPr>
            <a:spLocks noChangeArrowheads="1"/>
          </p:cNvSpPr>
          <p:nvPr/>
        </p:nvSpPr>
        <p:spPr bwMode="auto">
          <a:xfrm>
            <a:off x="0" y="149910"/>
            <a:ext cx="36526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– OFF control  </a:t>
            </a:r>
          </a:p>
        </p:txBody>
      </p:sp>
      <p:sp>
        <p:nvSpPr>
          <p:cNvPr id="5124" name="Text Box 19"/>
          <p:cNvSpPr txBox="1">
            <a:spLocks noChangeArrowheads="1"/>
          </p:cNvSpPr>
          <p:nvPr/>
        </p:nvSpPr>
        <p:spPr bwMode="auto">
          <a:xfrm>
            <a:off x="1295400" y="1066800"/>
            <a:ext cx="7620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Switches the </a:t>
            </a:r>
            <a:r>
              <a:rPr lang="en-US" sz="2400" dirty="0" smtClean="0"/>
              <a:t>output </a:t>
            </a:r>
            <a:r>
              <a:rPr lang="en-US" sz="2400" dirty="0"/>
              <a:t>ON and OFF (0% - 100%)</a:t>
            </a:r>
          </a:p>
          <a:p>
            <a:r>
              <a:rPr lang="en-US" sz="2400" dirty="0"/>
              <a:t>	</a:t>
            </a:r>
            <a:r>
              <a:rPr lang="en-US" sz="2400" u="sng" dirty="0"/>
              <a:t>Pros:</a:t>
            </a:r>
          </a:p>
          <a:p>
            <a:r>
              <a:rPr lang="en-US" sz="2400" dirty="0"/>
              <a:t>Easy to understand, easy to perform.</a:t>
            </a:r>
          </a:p>
          <a:p>
            <a:r>
              <a:rPr lang="en-US" sz="2400" dirty="0"/>
              <a:t>	</a:t>
            </a:r>
            <a:r>
              <a:rPr lang="en-US" sz="2400" u="sng" dirty="0"/>
              <a:t>Cons:</a:t>
            </a:r>
            <a:r>
              <a:rPr lang="en-US" sz="2400" dirty="0"/>
              <a:t> </a:t>
            </a:r>
            <a:endParaRPr lang="en-US" sz="2400" dirty="0" smtClean="0"/>
          </a:p>
          <a:p>
            <a:r>
              <a:rPr lang="en-US" sz="2400" dirty="0" smtClean="0"/>
              <a:t>Not </a:t>
            </a:r>
            <a:r>
              <a:rPr lang="en-US" sz="2400" dirty="0"/>
              <a:t>precise. In some systems "waves" of over and undershoots can reach 10-20% of </a:t>
            </a:r>
            <a:r>
              <a:rPr lang="en-US" sz="2400" dirty="0" smtClean="0"/>
              <a:t>PV. </a:t>
            </a:r>
            <a:endParaRPr lang="en-US" sz="2400" dirty="0"/>
          </a:p>
          <a:p>
            <a:pPr>
              <a:spcBef>
                <a:spcPct val="50000"/>
              </a:spcBef>
            </a:pPr>
            <a:endParaRPr lang="en-US" sz="2400" dirty="0"/>
          </a:p>
        </p:txBody>
      </p:sp>
      <p:pic>
        <p:nvPicPr>
          <p:cNvPr id="5125" name="Picture 20" descr="ON-OFF 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429000"/>
            <a:ext cx="7350391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/>
          <a:lstStyle/>
          <a:p>
            <a:r>
              <a:rPr lang="en-US" dirty="0" smtClean="0"/>
              <a:t>Process Value- Current input of PID</a:t>
            </a:r>
          </a:p>
          <a:p>
            <a:r>
              <a:rPr lang="en-US" dirty="0" smtClean="0"/>
              <a:t>Set point- Target for the process value, user defined. </a:t>
            </a:r>
          </a:p>
          <a:p>
            <a:r>
              <a:rPr lang="en-US" dirty="0" smtClean="0"/>
              <a:t>Control Value- Output of PID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6"/>
          <p:cNvSpPr>
            <a:spLocks noChangeArrowheads="1"/>
          </p:cNvSpPr>
          <p:nvPr/>
        </p:nvSpPr>
        <p:spPr bwMode="auto">
          <a:xfrm>
            <a:off x="0" y="149910"/>
            <a:ext cx="2502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What’s PID?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00" name="Text Box 17"/>
          <p:cNvSpPr txBox="1">
            <a:spLocks noChangeArrowheads="1"/>
          </p:cNvSpPr>
          <p:nvPr/>
        </p:nvSpPr>
        <p:spPr bwMode="auto">
          <a:xfrm>
            <a:off x="1371600" y="1100138"/>
            <a:ext cx="678180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en-US" sz="2400" dirty="0"/>
              <a:t>The </a:t>
            </a:r>
            <a:r>
              <a:rPr lang="en-US" sz="2400" dirty="0">
                <a:hlinkClick r:id="rId2"/>
              </a:rPr>
              <a:t>PID</a:t>
            </a:r>
            <a:r>
              <a:rPr lang="en-US" sz="2400" dirty="0"/>
              <a:t> function uses </a:t>
            </a:r>
            <a:r>
              <a:rPr lang="en-US" sz="2400" dirty="0">
                <a:solidFill>
                  <a:srgbClr val="006600"/>
                </a:solidFill>
                <a:hlinkClick r:id="rId3"/>
              </a:rPr>
              <a:t>system feedback</a:t>
            </a:r>
            <a:r>
              <a:rPr lang="en-US" sz="2400" dirty="0"/>
              <a:t> to continuously control a dynamic process.</a:t>
            </a:r>
          </a:p>
          <a:p>
            <a:pPr rtl="0">
              <a:spcBef>
                <a:spcPct val="50000"/>
              </a:spcBef>
            </a:pPr>
            <a:r>
              <a:rPr lang="en-US" sz="2400" dirty="0"/>
              <a:t>The purpose of PID control is to keep a process running as close as possible to a desired Set Point.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04800" y="3657600"/>
            <a:ext cx="8686800" cy="2819400"/>
            <a:chOff x="457200" y="914400"/>
            <a:chExt cx="8686800" cy="2819400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457200" y="2019300"/>
              <a:ext cx="152400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2133600" y="1752600"/>
              <a:ext cx="609600" cy="6096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2895600" y="2019300"/>
              <a:ext cx="152400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4495800" y="1600200"/>
              <a:ext cx="2057400" cy="8382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dirty="0" smtClean="0"/>
                <a:t>PID</a:t>
              </a:r>
              <a:endParaRPr lang="en-US" sz="5400" dirty="0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6705600" y="2019300"/>
              <a:ext cx="152400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467600" y="2057400"/>
              <a:ext cx="0" cy="167640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2438400" y="2590800"/>
              <a:ext cx="0" cy="114300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2438400" y="3733800"/>
              <a:ext cx="50292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457200" y="914400"/>
              <a:ext cx="13716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/>
                <a:t>SET POINT</a:t>
              </a:r>
              <a:endParaRPr lang="en-US" sz="28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95600" y="1129843"/>
              <a:ext cx="1447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/>
                <a:t>ERROR</a:t>
              </a:r>
              <a:endParaRPr lang="en-US" sz="28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620000" y="1129843"/>
              <a:ext cx="1524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/>
                <a:t>OUTPUT</a:t>
              </a:r>
              <a:endParaRPr lang="en-US" sz="28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33800" y="2743200"/>
              <a:ext cx="23622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/>
                <a:t>PROCESS VALUE (INPUT) </a:t>
              </a:r>
              <a:endParaRPr lang="en-US" sz="28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47800" y="38862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(75)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1200" y="56388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(70)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38600" y="38862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(SP-PV=5</a:t>
            </a:r>
            <a:r>
              <a:rPr lang="en-US" sz="2400" i="1" dirty="0" smtClean="0">
                <a:solidFill>
                  <a:srgbClr val="FF0000"/>
                </a:solidFill>
              </a:rPr>
              <a:t>)</a:t>
            </a:r>
            <a:endParaRPr lang="en-US" sz="2400" i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0000" y="42672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</a:rPr>
              <a:t>(0-100%)</a:t>
            </a:r>
            <a:endParaRPr lang="en-US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2590800" y="2819400"/>
            <a:ext cx="5905500" cy="3810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1295400" y="1066800"/>
            <a:ext cx="58975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PID means:</a:t>
            </a:r>
          </a:p>
          <a:p>
            <a:endParaRPr lang="en-US" sz="2400"/>
          </a:p>
          <a:p>
            <a:r>
              <a:rPr lang="en-US" sz="2400" b="1"/>
              <a:t>P</a:t>
            </a:r>
            <a:r>
              <a:rPr lang="en-US" sz="2400"/>
              <a:t>roportional + </a:t>
            </a:r>
            <a:r>
              <a:rPr lang="en-US" sz="2400" b="1"/>
              <a:t>I</a:t>
            </a:r>
            <a:r>
              <a:rPr lang="en-US" sz="2400"/>
              <a:t>ntegral + </a:t>
            </a:r>
            <a:r>
              <a:rPr lang="en-US" sz="2400" b="1"/>
              <a:t>D</a:t>
            </a:r>
            <a:r>
              <a:rPr lang="en-US" sz="2400"/>
              <a:t>erivative control</a:t>
            </a:r>
          </a:p>
          <a:p>
            <a:r>
              <a:rPr lang="en-US" sz="2400"/>
              <a:t>CV = CV (</a:t>
            </a:r>
            <a:r>
              <a:rPr lang="en-US" sz="2400" b="1"/>
              <a:t>P</a:t>
            </a:r>
            <a:r>
              <a:rPr lang="en-US" sz="2400"/>
              <a:t>) + CV(</a:t>
            </a:r>
            <a:r>
              <a:rPr lang="en-US" sz="2400" b="1"/>
              <a:t>I</a:t>
            </a:r>
            <a:r>
              <a:rPr lang="en-US" sz="2400"/>
              <a:t>) + CV(</a:t>
            </a:r>
            <a:r>
              <a:rPr lang="en-US" sz="2400" b="1"/>
              <a:t>D</a:t>
            </a:r>
            <a:r>
              <a:rPr lang="en-US" sz="2400"/>
              <a:t>) </a:t>
            </a:r>
          </a:p>
        </p:txBody>
      </p:sp>
      <p:pic>
        <p:nvPicPr>
          <p:cNvPr id="7172" name="Picture 12" descr="PID gener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003550"/>
            <a:ext cx="5334000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13"/>
          <p:cNvSpPr>
            <a:spLocks noChangeArrowheads="1"/>
          </p:cNvSpPr>
          <p:nvPr/>
        </p:nvSpPr>
        <p:spPr bwMode="auto">
          <a:xfrm>
            <a:off x="0" y="149910"/>
            <a:ext cx="26089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What's PID?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3200400" y="4267200"/>
            <a:ext cx="5715000" cy="249713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219" name="Rectangle 11"/>
          <p:cNvSpPr>
            <a:spLocks noChangeArrowheads="1"/>
          </p:cNvSpPr>
          <p:nvPr/>
        </p:nvSpPr>
        <p:spPr bwMode="auto">
          <a:xfrm>
            <a:off x="0" y="149910"/>
            <a:ext cx="39589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Proportional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0" name="Rectangle 12"/>
          <p:cNvSpPr>
            <a:spLocks noChangeArrowheads="1"/>
          </p:cNvSpPr>
          <p:nvPr/>
        </p:nvSpPr>
        <p:spPr bwMode="auto">
          <a:xfrm>
            <a:off x="685800" y="1175266"/>
            <a:ext cx="7239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A </a:t>
            </a:r>
            <a:r>
              <a:rPr lang="en-US" sz="2400" dirty="0"/>
              <a:t>band around SP is defined – in percents of PV range.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400" dirty="0" smtClean="0"/>
              <a:t>Proportional </a:t>
            </a:r>
            <a:r>
              <a:rPr lang="en-US" sz="2400" dirty="0"/>
              <a:t>error is 100% on the border of PB.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/>
              <a:t>     Proportional </a:t>
            </a:r>
            <a:r>
              <a:rPr lang="en-US" sz="2400" dirty="0"/>
              <a:t>error is 0% at SP.</a:t>
            </a:r>
          </a:p>
          <a:p>
            <a:r>
              <a:rPr lang="en-US" sz="2400" dirty="0"/>
              <a:t>P-control outputs CV(P) value that is in:</a:t>
            </a:r>
          </a:p>
          <a:p>
            <a:r>
              <a:rPr lang="en-US" sz="2400" b="1" dirty="0"/>
              <a:t>Direct linear proportion to the size of the Error value.</a:t>
            </a:r>
          </a:p>
        </p:txBody>
      </p:sp>
      <p:pic>
        <p:nvPicPr>
          <p:cNvPr id="9221" name="Picture 13" descr="P control id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200399"/>
            <a:ext cx="7916719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533400" y="4953000"/>
            <a:ext cx="13716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657600" y="5486400"/>
            <a:ext cx="3886200" cy="762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57600" y="4953000"/>
            <a:ext cx="3886200" cy="762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5" name="AutoShape 17"/>
          <p:cNvSpPr>
            <a:spLocks noChangeArrowheads="1"/>
          </p:cNvSpPr>
          <p:nvPr/>
        </p:nvSpPr>
        <p:spPr bwMode="auto">
          <a:xfrm>
            <a:off x="4572000" y="1676400"/>
            <a:ext cx="4419600" cy="49244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43" name="Rectangle 10"/>
          <p:cNvSpPr>
            <a:spLocks noChangeArrowheads="1"/>
          </p:cNvSpPr>
          <p:nvPr/>
        </p:nvSpPr>
        <p:spPr bwMode="auto">
          <a:xfrm>
            <a:off x="381000" y="3657600"/>
            <a:ext cx="3429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2400" dirty="0" smtClean="0"/>
              <a:t>Pros:</a:t>
            </a:r>
            <a:endParaRPr lang="en-US" sz="2400" dirty="0" smtClean="0"/>
          </a:p>
          <a:p>
            <a:pPr lvl="1"/>
            <a:r>
              <a:rPr lang="en-US" sz="2400" dirty="0" smtClean="0"/>
              <a:t>Simple </a:t>
            </a:r>
          </a:p>
          <a:p>
            <a:pPr lvl="1"/>
            <a:r>
              <a:rPr lang="en-US" sz="2400" dirty="0" smtClean="0"/>
              <a:t>E</a:t>
            </a:r>
            <a:r>
              <a:rPr lang="en-US" sz="2400" dirty="0" smtClean="0"/>
              <a:t>asy </a:t>
            </a:r>
            <a:r>
              <a:rPr lang="en-US" sz="2400" dirty="0"/>
              <a:t>to </a:t>
            </a:r>
            <a:r>
              <a:rPr lang="en-US" sz="2400" dirty="0" smtClean="0"/>
              <a:t>Implement</a:t>
            </a:r>
            <a:endParaRPr lang="en-US" sz="2400" dirty="0"/>
          </a:p>
          <a:p>
            <a:r>
              <a:rPr lang="en-US" sz="2400" dirty="0"/>
              <a:t>Cons:</a:t>
            </a:r>
          </a:p>
          <a:p>
            <a:pPr lvl="1"/>
            <a:r>
              <a:rPr lang="en-US" sz="2400" dirty="0"/>
              <a:t>Never reach Set point!</a:t>
            </a:r>
          </a:p>
          <a:p>
            <a:pPr rtl="0" eaLnBrk="0" hangingPunct="0"/>
            <a:endParaRPr lang="en-US" sz="2400" dirty="0"/>
          </a:p>
        </p:txBody>
      </p:sp>
      <p:pic>
        <p:nvPicPr>
          <p:cNvPr id="7179" name="Picture 11" descr="P control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447800"/>
            <a:ext cx="5410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15"/>
          <p:cNvSpPr>
            <a:spLocks noChangeArrowheads="1"/>
          </p:cNvSpPr>
          <p:nvPr/>
        </p:nvSpPr>
        <p:spPr bwMode="auto">
          <a:xfrm>
            <a:off x="0" y="149910"/>
            <a:ext cx="40631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Proportional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04800" y="1143000"/>
            <a:ext cx="3733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0" eaLnBrk="0" hangingPunct="0"/>
            <a:r>
              <a:rPr lang="en-US" sz="2400" dirty="0" smtClean="0"/>
              <a:t>Proportional control does not begin until the PV enters the </a:t>
            </a:r>
            <a:r>
              <a:rPr lang="en-US" sz="2400" b="1" dirty="0" smtClean="0"/>
              <a:t>Proportional band</a:t>
            </a:r>
          </a:p>
          <a:p>
            <a:pPr algn="ctr" rtl="0" eaLnBrk="0" hangingPunct="0"/>
            <a:endParaRPr lang="en-US" sz="2400" dirty="0" smtClean="0"/>
          </a:p>
          <a:p>
            <a:pPr algn="ctr" rtl="0" eaLnBrk="0" hangingPunct="0"/>
            <a:r>
              <a:rPr lang="en-US" sz="2400" dirty="0" smtClean="0"/>
              <a:t>Proportional only</a:t>
            </a:r>
          </a:p>
          <a:p>
            <a:pPr algn="ctr" rtl="0" eaLnBrk="0" hangingPunct="0"/>
            <a:r>
              <a:rPr lang="en-US" sz="2400" dirty="0" smtClean="0"/>
              <a:t>CV=CV(P)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AutoShape 16"/>
          <p:cNvSpPr>
            <a:spLocks noChangeArrowheads="1"/>
          </p:cNvSpPr>
          <p:nvPr/>
        </p:nvSpPr>
        <p:spPr bwMode="auto">
          <a:xfrm>
            <a:off x="3276600" y="4191000"/>
            <a:ext cx="3581400" cy="2362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dist="71842" dir="2700000" algn="ctr" rotWithShape="0">
              <a:srgbClr val="0066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1267" name="Rectangle 10"/>
          <p:cNvSpPr>
            <a:spLocks noChangeArrowheads="1"/>
          </p:cNvSpPr>
          <p:nvPr/>
        </p:nvSpPr>
        <p:spPr bwMode="auto">
          <a:xfrm>
            <a:off x="0" y="118160"/>
            <a:ext cx="31077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Integral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8" name="Rectangle 11"/>
          <p:cNvSpPr>
            <a:spLocks noChangeArrowheads="1"/>
          </p:cNvSpPr>
          <p:nvPr/>
        </p:nvSpPr>
        <p:spPr bwMode="auto">
          <a:xfrm>
            <a:off x="685800" y="1295400"/>
            <a:ext cx="8229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2400" dirty="0" smtClean="0"/>
              <a:t>Compensates for the Proportional actions shortcomings. </a:t>
            </a:r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b="1" dirty="0"/>
              <a:t>integral </a:t>
            </a:r>
            <a:r>
              <a:rPr lang="en-US" sz="2400" b="1" dirty="0" smtClean="0"/>
              <a:t>time</a:t>
            </a:r>
            <a:r>
              <a:rPr lang="en-US" sz="2400" dirty="0" smtClean="0"/>
              <a:t> </a:t>
            </a:r>
            <a:r>
              <a:rPr lang="en-US" sz="2400" dirty="0"/>
              <a:t>set is the amount of time, as calculated by the controller, required to bring the process to Set Point.</a:t>
            </a:r>
          </a:p>
          <a:p>
            <a:endParaRPr lang="en-US" sz="2400" dirty="0"/>
          </a:p>
          <a:p>
            <a:r>
              <a:rPr lang="en-US" sz="2400" dirty="0"/>
              <a:t>According to the delay, Integral action adds value to this, calculated by Proportional action.</a:t>
            </a:r>
          </a:p>
          <a:p>
            <a:r>
              <a:rPr lang="en-US" sz="2400" dirty="0"/>
              <a:t>Integral value is accumulated with the time. </a:t>
            </a:r>
          </a:p>
        </p:txBody>
      </p:sp>
      <p:pic>
        <p:nvPicPr>
          <p:cNvPr id="11269" name="Picture 15" descr="V350-wht-B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4194175"/>
            <a:ext cx="2438400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C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11034</TotalTime>
  <Words>601</Words>
  <Application>Microsoft Office PowerPoint</Application>
  <PresentationFormat>On-screen Show (4:3)</PresentationFormat>
  <Paragraphs>125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Title Card</vt:lpstr>
      <vt:lpstr>Custom Design</vt:lpstr>
      <vt:lpstr>Slide 1</vt:lpstr>
      <vt:lpstr>Sample systems</vt:lpstr>
      <vt:lpstr>Slide 3</vt:lpstr>
      <vt:lpstr>Terminology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Advanced Manual Tuning</vt:lpstr>
      <vt:lpstr>Slide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ryanj</dc:creator>
  <cp:lastModifiedBy>DanielL</cp:lastModifiedBy>
  <cp:revision>13</cp:revision>
  <dcterms:created xsi:type="dcterms:W3CDTF">2012-12-31T17:53:52Z</dcterms:created>
  <dcterms:modified xsi:type="dcterms:W3CDTF">2013-02-27T15:33:34Z</dcterms:modified>
</cp:coreProperties>
</file>